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85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7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3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04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19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03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7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86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D9CF-7C03-42C6-BC54-4DE2CA6E7BC5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2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ED9CF-7C03-42C6-BC54-4DE2CA6E7BC5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BC80C-FD6E-4EA9-879B-A67081867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64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990600"/>
            <a:ext cx="8077200" cy="1470025"/>
          </a:xfrm>
        </p:spPr>
        <p:txBody>
          <a:bodyPr/>
          <a:lstStyle/>
          <a:p>
            <a:r>
              <a:rPr lang="en-US" b="1" dirty="0" smtClean="0">
                <a:latin typeface="Arial Black" panose="020B0A04020102020204" pitchFamily="34" charset="0"/>
              </a:rPr>
              <a:t>Chapter 7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5029200"/>
            <a:ext cx="8077200" cy="17526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Tables</a:t>
            </a:r>
            <a:endParaRPr lang="en-US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782" y="2362200"/>
            <a:ext cx="4569835" cy="247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7307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90600"/>
            <a:ext cx="8229600" cy="1143000"/>
          </a:xfrm>
        </p:spPr>
        <p:txBody>
          <a:bodyPr/>
          <a:lstStyle/>
          <a:p>
            <a:r>
              <a:rPr lang="en-US" b="1" dirty="0"/>
              <a:t>CSS text-align</a:t>
            </a:r>
            <a:r>
              <a:rPr lang="en-US" dirty="0"/>
              <a:t> property: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52819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To left-align the table headings, use the </a:t>
            </a:r>
            <a:r>
              <a:rPr lang="en-US" b="1" dirty="0"/>
              <a:t>CSS text-align</a:t>
            </a:r>
            <a:r>
              <a:rPr lang="en-US" dirty="0"/>
              <a:t> property:</a:t>
            </a:r>
          </a:p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th</a:t>
            </a:r>
            <a:r>
              <a:rPr lang="en-US" dirty="0"/>
              <a:t> {</a:t>
            </a:r>
            <a:br>
              <a:rPr lang="en-US" dirty="0"/>
            </a:br>
            <a:r>
              <a:rPr lang="en-US" dirty="0"/>
              <a:t>    text-align: left;</a:t>
            </a:r>
            <a:br>
              <a:rPr lang="en-US" dirty="0"/>
            </a:br>
            <a:r>
              <a:rPr lang="en-US" dirty="0"/>
              <a:t>} 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b="1" dirty="0"/>
              <a:t>RESULTS: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Firstname</a:t>
            </a:r>
            <a:r>
              <a:rPr lang="en-US" dirty="0"/>
              <a:t>, </a:t>
            </a:r>
            <a:r>
              <a:rPr lang="en-US" dirty="0" err="1"/>
              <a:t>Lastname</a:t>
            </a:r>
            <a:r>
              <a:rPr lang="en-US" dirty="0"/>
              <a:t>, Points will be aligned left in the cell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517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618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Border </a:t>
            </a:r>
            <a:r>
              <a:rPr lang="en-US" b="1" dirty="0" smtClean="0"/>
              <a:t>Spacing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473" y="1752601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Border </a:t>
            </a:r>
            <a:r>
              <a:rPr lang="en-US" sz="2400" dirty="0"/>
              <a:t>spacing specifies the space between the cells.</a:t>
            </a:r>
          </a:p>
          <a:p>
            <a:r>
              <a:rPr lang="en-US" sz="2400" dirty="0"/>
              <a:t>To set the border spacing for a table, use the </a:t>
            </a:r>
            <a:r>
              <a:rPr lang="en-US" sz="2400" b="1" dirty="0"/>
              <a:t>CSS border-spacing</a:t>
            </a:r>
            <a:r>
              <a:rPr lang="en-US" sz="2400" dirty="0"/>
              <a:t> property:</a:t>
            </a:r>
          </a:p>
          <a:p>
            <a:pPr marL="0" indent="0">
              <a:buNone/>
            </a:pPr>
            <a:r>
              <a:rPr lang="en-US" sz="2400" dirty="0"/>
              <a:t>&lt;style&gt;</a:t>
            </a:r>
          </a:p>
          <a:p>
            <a:pPr marL="0" indent="0">
              <a:buNone/>
            </a:pPr>
            <a:r>
              <a:rPr lang="en-US" sz="2400" dirty="0"/>
              <a:t>table, </a:t>
            </a:r>
            <a:r>
              <a:rPr lang="en-US" sz="2400" dirty="0" err="1"/>
              <a:t>th</a:t>
            </a:r>
            <a:r>
              <a:rPr lang="en-US" sz="2400" dirty="0"/>
              <a:t>, td {</a:t>
            </a:r>
          </a:p>
          <a:p>
            <a:pPr marL="0" indent="0">
              <a:buNone/>
            </a:pPr>
            <a:r>
              <a:rPr lang="en-US" sz="2400" dirty="0"/>
              <a:t>    border: 1px solid black;</a:t>
            </a:r>
          </a:p>
          <a:p>
            <a:pPr marL="0" indent="0">
              <a:buNone/>
            </a:pPr>
            <a:r>
              <a:rPr lang="en-US" sz="2400" dirty="0"/>
              <a:t>    padding: 5px;</a:t>
            </a:r>
          </a:p>
          <a:p>
            <a:pPr marL="0" indent="0">
              <a:buNone/>
            </a:pPr>
            <a:r>
              <a:rPr lang="en-US" sz="2400" dirty="0"/>
              <a:t>}</a:t>
            </a:r>
          </a:p>
          <a:p>
            <a:pPr marL="0" indent="0">
              <a:buNone/>
            </a:pPr>
            <a:r>
              <a:rPr lang="en-US" sz="2400" dirty="0"/>
              <a:t>table {</a:t>
            </a:r>
          </a:p>
          <a:p>
            <a:pPr marL="0" indent="0">
              <a:buNone/>
            </a:pPr>
            <a:r>
              <a:rPr lang="en-US" sz="2400" dirty="0"/>
              <a:t>    border-spacing: 15px;</a:t>
            </a:r>
          </a:p>
          <a:p>
            <a:pPr marL="0" indent="0">
              <a:buNone/>
            </a:pPr>
            <a:r>
              <a:rPr lang="en-US" sz="2400" dirty="0"/>
              <a:t>}</a:t>
            </a:r>
          </a:p>
          <a:p>
            <a:pPr marL="0" indent="0">
              <a:buNone/>
            </a:pPr>
            <a:r>
              <a:rPr lang="en-US" sz="2400" dirty="0"/>
              <a:t>&lt;/style&gt;</a:t>
            </a: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1" y="4114800"/>
            <a:ext cx="5133108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560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Table Cells that Span Many </a:t>
            </a:r>
            <a:r>
              <a:rPr lang="en-US" b="1" dirty="0" smtClean="0"/>
              <a:t>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1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To </a:t>
            </a:r>
            <a:r>
              <a:rPr lang="en-US" dirty="0"/>
              <a:t>make a cell span more than one column, use the </a:t>
            </a:r>
            <a:r>
              <a:rPr lang="en-US" b="1" dirty="0" err="1"/>
              <a:t>colspan</a:t>
            </a:r>
            <a:r>
              <a:rPr lang="en-US" dirty="0"/>
              <a:t> attribute:</a:t>
            </a:r>
          </a:p>
          <a:p>
            <a:r>
              <a:rPr lang="en-US" sz="2400" dirty="0" smtClean="0"/>
              <a:t>&lt;</a:t>
            </a:r>
            <a:r>
              <a:rPr lang="en-US" sz="2400" dirty="0"/>
              <a:t>table style="width:100%"&gt;</a:t>
            </a:r>
            <a:br>
              <a:rPr lang="en-US" sz="2400" dirty="0"/>
            </a:br>
            <a:r>
              <a:rPr lang="en-US" sz="2400" dirty="0"/>
              <a:t>  &lt;</a:t>
            </a:r>
            <a:r>
              <a:rPr lang="en-US" sz="2400" dirty="0" err="1"/>
              <a:t>tr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    &lt;</a:t>
            </a:r>
            <a:r>
              <a:rPr lang="en-US" sz="2400" dirty="0" err="1"/>
              <a:t>th</a:t>
            </a:r>
            <a:r>
              <a:rPr lang="en-US" sz="2400" dirty="0"/>
              <a:t>&gt;Name&lt;/</a:t>
            </a:r>
            <a:r>
              <a:rPr lang="en-US" sz="2400" dirty="0" err="1"/>
              <a:t>th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    &lt;</a:t>
            </a:r>
            <a:r>
              <a:rPr lang="en-US" sz="2400" dirty="0" err="1"/>
              <a:t>th</a:t>
            </a:r>
            <a:r>
              <a:rPr lang="en-US" sz="2400" dirty="0"/>
              <a:t> </a:t>
            </a:r>
            <a:r>
              <a:rPr lang="en-US" sz="2400" dirty="0" err="1"/>
              <a:t>colspan</a:t>
            </a:r>
            <a:r>
              <a:rPr lang="en-US" sz="2400" dirty="0"/>
              <a:t>="2"&gt;Telephone&lt;/</a:t>
            </a:r>
            <a:r>
              <a:rPr lang="en-US" sz="2400" dirty="0" err="1"/>
              <a:t>th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  &lt;/</a:t>
            </a:r>
            <a:r>
              <a:rPr lang="en-US" sz="2400" dirty="0" err="1"/>
              <a:t>tr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  &lt;</a:t>
            </a:r>
            <a:r>
              <a:rPr lang="en-US" sz="2400" dirty="0" err="1"/>
              <a:t>tr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    &lt;td&gt;Bill Gates&lt;/td&gt;</a:t>
            </a:r>
            <a:br>
              <a:rPr lang="en-US" sz="2400" dirty="0"/>
            </a:br>
            <a:r>
              <a:rPr lang="en-US" sz="2400" dirty="0"/>
              <a:t>    &lt;td&gt;555 77 854&lt;/td&gt;</a:t>
            </a:r>
            <a:br>
              <a:rPr lang="en-US" sz="2400" dirty="0"/>
            </a:br>
            <a:r>
              <a:rPr lang="en-US" sz="2400" dirty="0"/>
              <a:t>    &lt;td&gt;555 77 855&lt;/td&gt;</a:t>
            </a:r>
            <a:br>
              <a:rPr lang="en-US" sz="2400" dirty="0"/>
            </a:br>
            <a:r>
              <a:rPr lang="en-US" sz="2400" dirty="0"/>
              <a:t>  &lt;/</a:t>
            </a:r>
            <a:r>
              <a:rPr lang="en-US" sz="2400" dirty="0" err="1"/>
              <a:t>tr</a:t>
            </a:r>
            <a:r>
              <a:rPr lang="en-US" sz="2400" dirty="0"/>
              <a:t>&gt;</a:t>
            </a:r>
            <a:br>
              <a:rPr lang="en-US" sz="2400" dirty="0"/>
            </a:br>
            <a:r>
              <a:rPr lang="en-US" sz="2400" dirty="0"/>
              <a:t>&lt;/table&gt;</a:t>
            </a:r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202038"/>
            <a:ext cx="4800599" cy="1236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510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Table Cells that Span Many </a:t>
            </a:r>
            <a:r>
              <a:rPr lang="en-US" b="1" dirty="0" smtClean="0"/>
              <a:t>Rows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1"/>
            <a:ext cx="8229600" cy="51054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To </a:t>
            </a:r>
            <a:r>
              <a:rPr lang="en-US" dirty="0"/>
              <a:t>make a cell span more than one row, use the </a:t>
            </a:r>
            <a:r>
              <a:rPr lang="en-US" b="1" dirty="0" err="1"/>
              <a:t>rowspan</a:t>
            </a:r>
            <a:r>
              <a:rPr lang="en-US" dirty="0"/>
              <a:t> attribute:</a:t>
            </a:r>
          </a:p>
          <a:p>
            <a:pPr marL="0" indent="0">
              <a:buNone/>
            </a:pPr>
            <a:r>
              <a:rPr lang="en-US" dirty="0" smtClean="0"/>
              <a:t>&lt;</a:t>
            </a:r>
            <a:r>
              <a:rPr lang="en-US" dirty="0"/>
              <a:t>table style="width:100%"&gt;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   &lt;</a:t>
            </a:r>
            <a:r>
              <a:rPr lang="en-US" dirty="0" err="1"/>
              <a:t>th</a:t>
            </a:r>
            <a:r>
              <a:rPr lang="en-US" dirty="0"/>
              <a:t>&gt;Name:&lt;/</a:t>
            </a:r>
            <a:r>
              <a:rPr lang="en-US" dirty="0" err="1"/>
              <a:t>th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   &lt;td&gt;Bill Gates&lt;/td&gt;</a:t>
            </a:r>
            <a:br>
              <a:rPr lang="en-US" dirty="0"/>
            </a:br>
            <a:r>
              <a:rPr lang="en-US" dirty="0"/>
              <a:t>  &lt;/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   &lt;</a:t>
            </a:r>
            <a:r>
              <a:rPr lang="en-US" dirty="0" err="1"/>
              <a:t>th</a:t>
            </a:r>
            <a:r>
              <a:rPr lang="en-US" dirty="0"/>
              <a:t> </a:t>
            </a:r>
            <a:r>
              <a:rPr lang="en-US" dirty="0" err="1"/>
              <a:t>rowspan</a:t>
            </a:r>
            <a:r>
              <a:rPr lang="en-US" dirty="0"/>
              <a:t>="2"&gt;Telephone:&lt;/</a:t>
            </a:r>
            <a:r>
              <a:rPr lang="en-US" dirty="0" err="1"/>
              <a:t>th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   &lt;td&gt;555 77 854&lt;/td&gt;</a:t>
            </a:r>
            <a:br>
              <a:rPr lang="en-US" dirty="0"/>
            </a:br>
            <a:r>
              <a:rPr lang="en-US" dirty="0"/>
              <a:t>  &lt;/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   &lt;td&gt;555 77 855&lt;/td&gt;</a:t>
            </a:r>
            <a:br>
              <a:rPr lang="en-US" dirty="0"/>
            </a:br>
            <a:r>
              <a:rPr lang="en-US" dirty="0"/>
              <a:t>  &lt;/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&lt;/table&gt;</a:t>
            </a:r>
          </a:p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09800"/>
            <a:ext cx="4481945" cy="198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9863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Table </a:t>
            </a:r>
            <a:r>
              <a:rPr lang="en-US" b="1" dirty="0"/>
              <a:t>With a </a:t>
            </a:r>
            <a:r>
              <a:rPr lang="en-US" b="1" dirty="0" smtClean="0"/>
              <a:t>Caption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6691" y="1600200"/>
            <a:ext cx="8229600" cy="51816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To </a:t>
            </a:r>
            <a:r>
              <a:rPr lang="en-US" dirty="0"/>
              <a:t>add a caption to a table, use the </a:t>
            </a:r>
            <a:r>
              <a:rPr lang="en-US" b="1" dirty="0"/>
              <a:t>&lt;caption&gt;</a:t>
            </a:r>
            <a:r>
              <a:rPr lang="en-US" dirty="0"/>
              <a:t> tag</a:t>
            </a:r>
            <a:r>
              <a:rPr lang="en-US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&lt;table style="width:100%"&gt;</a:t>
            </a:r>
            <a:br>
              <a:rPr lang="en-US" dirty="0"/>
            </a:br>
            <a:r>
              <a:rPr lang="en-US" dirty="0"/>
              <a:t>  &lt;caption&gt;Monthly savings&lt;/caption&gt;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   &lt;</a:t>
            </a:r>
            <a:r>
              <a:rPr lang="en-US" dirty="0" err="1"/>
              <a:t>th</a:t>
            </a:r>
            <a:r>
              <a:rPr lang="en-US" dirty="0"/>
              <a:t>&gt;Month&lt;/</a:t>
            </a:r>
            <a:r>
              <a:rPr lang="en-US" dirty="0" err="1"/>
              <a:t>th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   &lt;</a:t>
            </a:r>
            <a:r>
              <a:rPr lang="en-US" dirty="0" err="1"/>
              <a:t>th</a:t>
            </a:r>
            <a:r>
              <a:rPr lang="en-US" dirty="0"/>
              <a:t>&gt;Savings&lt;/</a:t>
            </a:r>
            <a:r>
              <a:rPr lang="en-US" dirty="0" err="1"/>
              <a:t>th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 &lt;/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   &lt;td&gt;January&lt;/td&gt;</a:t>
            </a:r>
            <a:br>
              <a:rPr lang="en-US" dirty="0"/>
            </a:br>
            <a:r>
              <a:rPr lang="en-US" dirty="0"/>
              <a:t>    &lt;td&gt;$100&lt;/td&gt;</a:t>
            </a:r>
            <a:br>
              <a:rPr lang="en-US" dirty="0"/>
            </a:br>
            <a:r>
              <a:rPr lang="en-US" dirty="0"/>
              <a:t>  &lt;/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   &lt;td&gt;February&lt;/td&gt;</a:t>
            </a:r>
            <a:br>
              <a:rPr lang="en-US" dirty="0"/>
            </a:br>
            <a:r>
              <a:rPr lang="en-US" dirty="0"/>
              <a:t>    &lt;td&gt;$50&lt;/td&gt;</a:t>
            </a:r>
            <a:br>
              <a:rPr lang="en-US" dirty="0"/>
            </a:br>
            <a:r>
              <a:rPr lang="en-US" dirty="0"/>
              <a:t>  &lt;/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&lt;/table&gt;</a:t>
            </a:r>
          </a:p>
          <a:p>
            <a:pPr marL="0" indent="0">
              <a:buNone/>
            </a:pPr>
            <a:r>
              <a:rPr lang="en-US" b="1" dirty="0"/>
              <a:t>***NOTE:</a:t>
            </a:r>
            <a:r>
              <a:rPr lang="en-US" dirty="0"/>
              <a:t> The &lt;caption&gt; tag must be inserted immediately after the &lt;table&gt; tag.</a:t>
            </a:r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352800"/>
            <a:ext cx="5715000" cy="233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928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473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Different Styles for Different </a:t>
            </a:r>
            <a:r>
              <a:rPr lang="en-US" b="1" dirty="0" smtClean="0"/>
              <a:t>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1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Most </a:t>
            </a:r>
            <a:r>
              <a:rPr lang="en-US" dirty="0"/>
              <a:t>of the examples above use a style attribute (width="100%") to define the width of each table.</a:t>
            </a:r>
          </a:p>
          <a:p>
            <a:r>
              <a:rPr lang="en-US" dirty="0"/>
              <a:t>This makes it easy to define different widths for different tables.</a:t>
            </a:r>
          </a:p>
          <a:p>
            <a:r>
              <a:rPr lang="en-US" dirty="0"/>
              <a:t>The styles in the &lt;head&gt; section, however, define a style for all tables in a page.  </a:t>
            </a:r>
          </a:p>
          <a:p>
            <a:r>
              <a:rPr lang="en-US" dirty="0"/>
              <a:t>To define a special style for a special table, add an </a:t>
            </a:r>
            <a:r>
              <a:rPr lang="en-US" b="1" dirty="0"/>
              <a:t>id attribute</a:t>
            </a:r>
            <a:r>
              <a:rPr lang="en-US" dirty="0"/>
              <a:t> to the table: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176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691" y="685800"/>
            <a:ext cx="8229600" cy="1143000"/>
          </a:xfrm>
        </p:spPr>
        <p:txBody>
          <a:bodyPr/>
          <a:lstStyle/>
          <a:p>
            <a:r>
              <a:rPr lang="en-US" b="1" dirty="0"/>
              <a:t>id attribute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1"/>
            <a:ext cx="8229600" cy="51054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&lt;table id="t01"&gt;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   &lt;</a:t>
            </a:r>
            <a:r>
              <a:rPr lang="en-US" dirty="0" err="1"/>
              <a:t>th</a:t>
            </a:r>
            <a:r>
              <a:rPr lang="en-US" dirty="0"/>
              <a:t>&gt;</a:t>
            </a:r>
            <a:r>
              <a:rPr lang="en-US" dirty="0" err="1"/>
              <a:t>Firstname</a:t>
            </a:r>
            <a:r>
              <a:rPr lang="en-US" dirty="0"/>
              <a:t>&lt;/</a:t>
            </a:r>
            <a:r>
              <a:rPr lang="en-US" dirty="0" err="1"/>
              <a:t>th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   &lt;</a:t>
            </a:r>
            <a:r>
              <a:rPr lang="en-US" dirty="0" err="1"/>
              <a:t>th</a:t>
            </a:r>
            <a:r>
              <a:rPr lang="en-US" dirty="0"/>
              <a:t>&gt;</a:t>
            </a:r>
            <a:r>
              <a:rPr lang="en-US" dirty="0" err="1"/>
              <a:t>Lastname</a:t>
            </a:r>
            <a:r>
              <a:rPr lang="en-US" dirty="0"/>
              <a:t>&lt;/</a:t>
            </a:r>
            <a:r>
              <a:rPr lang="en-US" dirty="0" err="1"/>
              <a:t>th</a:t>
            </a:r>
            <a:r>
              <a:rPr lang="en-US" dirty="0"/>
              <a:t>&gt; </a:t>
            </a:r>
            <a:br>
              <a:rPr lang="en-US" dirty="0"/>
            </a:br>
            <a:r>
              <a:rPr lang="en-US" dirty="0"/>
              <a:t>    &lt;</a:t>
            </a:r>
            <a:r>
              <a:rPr lang="en-US" dirty="0" err="1"/>
              <a:t>th</a:t>
            </a:r>
            <a:r>
              <a:rPr lang="en-US" dirty="0"/>
              <a:t>&gt;Points&lt;/</a:t>
            </a:r>
            <a:r>
              <a:rPr lang="en-US" dirty="0" err="1"/>
              <a:t>th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 &lt;/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   &lt;td&gt;Eve&lt;/td&gt;</a:t>
            </a:r>
            <a:br>
              <a:rPr lang="en-US" dirty="0"/>
            </a:br>
            <a:r>
              <a:rPr lang="en-US" dirty="0"/>
              <a:t>    &lt;td&gt;Jackson&lt;/td&gt; </a:t>
            </a:r>
            <a:br>
              <a:rPr lang="en-US" dirty="0"/>
            </a:br>
            <a:r>
              <a:rPr lang="en-US" dirty="0"/>
              <a:t>    &lt;td&gt;94&lt;/td&gt;</a:t>
            </a:r>
            <a:br>
              <a:rPr lang="en-US" dirty="0"/>
            </a:br>
            <a:r>
              <a:rPr lang="en-US" dirty="0"/>
              <a:t>  &lt;/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&lt;/table&gt; 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Now you can define a different style for this table:</a:t>
            </a:r>
          </a:p>
          <a:p>
            <a:pPr marL="0" indent="0">
              <a:buNone/>
            </a:pPr>
            <a:r>
              <a:rPr lang="en-US" dirty="0"/>
              <a:t>table#t01 {</a:t>
            </a:r>
            <a:br>
              <a:rPr lang="en-US" dirty="0"/>
            </a:br>
            <a:r>
              <a:rPr lang="en-US" dirty="0"/>
              <a:t>    width: 100%; </a:t>
            </a:r>
            <a:br>
              <a:rPr lang="en-US" dirty="0"/>
            </a:br>
            <a:r>
              <a:rPr lang="en-US" dirty="0"/>
              <a:t>    background-color: #f1f1c1;</a:t>
            </a:r>
            <a:br>
              <a:rPr lang="en-US" dirty="0"/>
            </a:br>
            <a:r>
              <a:rPr lang="en-US" dirty="0"/>
              <a:t>} </a:t>
            </a:r>
          </a:p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752600"/>
            <a:ext cx="57912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6423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add </a:t>
            </a:r>
            <a:r>
              <a:rPr lang="en-US" b="1" dirty="0"/>
              <a:t>more </a:t>
            </a:r>
            <a:r>
              <a:rPr lang="en-US" b="1" dirty="0" smtClean="0"/>
              <a:t>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327" y="1600200"/>
            <a:ext cx="8229600" cy="52300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table#t01 </a:t>
            </a:r>
            <a:r>
              <a:rPr lang="en-US" dirty="0" err="1"/>
              <a:t>tr:nth-child</a:t>
            </a:r>
            <a:r>
              <a:rPr lang="en-US" dirty="0"/>
              <a:t>(even) {</a:t>
            </a:r>
            <a:br>
              <a:rPr lang="en-US" dirty="0"/>
            </a:br>
            <a:r>
              <a:rPr lang="en-US" dirty="0"/>
              <a:t>    background-color: #</a:t>
            </a:r>
            <a:r>
              <a:rPr lang="en-US" dirty="0" err="1"/>
              <a:t>eee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}</a:t>
            </a:r>
            <a:br>
              <a:rPr lang="en-US" dirty="0"/>
            </a:br>
            <a:r>
              <a:rPr lang="en-US" dirty="0"/>
              <a:t>table#t01 </a:t>
            </a:r>
            <a:r>
              <a:rPr lang="en-US" dirty="0" err="1"/>
              <a:t>tr:nth-child</a:t>
            </a:r>
            <a:r>
              <a:rPr lang="en-US" dirty="0"/>
              <a:t>(odd) {</a:t>
            </a:r>
            <a:br>
              <a:rPr lang="en-US" dirty="0"/>
            </a:br>
            <a:r>
              <a:rPr lang="en-US" dirty="0"/>
              <a:t>    background-color: #</a:t>
            </a:r>
            <a:r>
              <a:rPr lang="en-US" dirty="0" err="1"/>
              <a:t>fff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}</a:t>
            </a:r>
            <a:br>
              <a:rPr lang="en-US" dirty="0"/>
            </a:br>
            <a:r>
              <a:rPr lang="en-US" dirty="0"/>
              <a:t>table#t01 </a:t>
            </a:r>
            <a:r>
              <a:rPr lang="en-US" dirty="0" err="1"/>
              <a:t>th</a:t>
            </a:r>
            <a:r>
              <a:rPr lang="en-US" dirty="0"/>
              <a:t> {</a:t>
            </a:r>
            <a:br>
              <a:rPr lang="en-US" dirty="0"/>
            </a:br>
            <a:r>
              <a:rPr lang="en-US" dirty="0"/>
              <a:t>    color: white;</a:t>
            </a:r>
            <a:br>
              <a:rPr lang="en-US" dirty="0"/>
            </a:br>
            <a:r>
              <a:rPr lang="en-US" dirty="0"/>
              <a:t>    background-color: black;</a:t>
            </a:r>
            <a:br>
              <a:rPr lang="en-US" dirty="0"/>
            </a:br>
            <a:r>
              <a:rPr lang="en-US" dirty="0"/>
              <a:t>} </a:t>
            </a:r>
          </a:p>
          <a:p>
            <a:pPr marL="0" indent="0">
              <a:buNone/>
            </a:pPr>
            <a:r>
              <a:rPr lang="en-US" b="1" dirty="0"/>
              <a:t> </a:t>
            </a:r>
            <a:endParaRPr lang="en-US" dirty="0"/>
          </a:p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391152"/>
            <a:ext cx="3657600" cy="2933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3584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HTML &lt;</a:t>
            </a:r>
            <a:r>
              <a:rPr lang="en-US" b="1" dirty="0" err="1"/>
              <a:t>tfoot</a:t>
            </a:r>
            <a:r>
              <a:rPr lang="en-US" b="1" dirty="0"/>
              <a:t>&gt; </a:t>
            </a:r>
            <a:r>
              <a:rPr lang="en-US" b="1" dirty="0" smtClean="0"/>
              <a:t>Tag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545" y="1524001"/>
            <a:ext cx="8229600" cy="53340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3400" dirty="0"/>
              <a:t>An HTML table with a &lt;</a:t>
            </a:r>
            <a:r>
              <a:rPr lang="en-US" sz="3400" dirty="0" err="1"/>
              <a:t>thead</a:t>
            </a:r>
            <a:r>
              <a:rPr lang="en-US" sz="3400" dirty="0"/>
              <a:t>&gt;, &lt;</a:t>
            </a:r>
            <a:r>
              <a:rPr lang="en-US" sz="3400" dirty="0" err="1"/>
              <a:t>tfoot</a:t>
            </a:r>
            <a:r>
              <a:rPr lang="en-US" sz="3400" dirty="0"/>
              <a:t>&gt;, and a &lt;</a:t>
            </a:r>
            <a:r>
              <a:rPr lang="en-US" sz="3400" dirty="0" err="1"/>
              <a:t>tbody</a:t>
            </a:r>
            <a:r>
              <a:rPr lang="en-US" sz="3400" dirty="0"/>
              <a:t>&gt; element:</a:t>
            </a:r>
          </a:p>
          <a:p>
            <a:pPr marL="0" indent="0">
              <a:buNone/>
            </a:pPr>
            <a:r>
              <a:rPr lang="en-US" sz="3400" dirty="0"/>
              <a:t> </a:t>
            </a:r>
          </a:p>
          <a:p>
            <a:pPr marL="0" indent="0">
              <a:buNone/>
            </a:pPr>
            <a:r>
              <a:rPr lang="en-US" sz="3400" dirty="0"/>
              <a:t>&lt;table&gt;</a:t>
            </a:r>
            <a:br>
              <a:rPr lang="en-US" sz="3400" dirty="0"/>
            </a:br>
            <a:r>
              <a:rPr lang="en-US" sz="3400" dirty="0"/>
              <a:t> </a:t>
            </a:r>
            <a:r>
              <a:rPr lang="en-US" sz="3400" b="1" dirty="0"/>
              <a:t> &lt;</a:t>
            </a:r>
            <a:r>
              <a:rPr lang="en-US" sz="3400" b="1" dirty="0" err="1"/>
              <a:t>thead</a:t>
            </a:r>
            <a:r>
              <a:rPr lang="en-US" sz="3400" b="1" dirty="0"/>
              <a:t>&gt;</a:t>
            </a:r>
            <a:br>
              <a:rPr lang="en-US" sz="3400" b="1" dirty="0"/>
            </a:br>
            <a:r>
              <a:rPr lang="en-US" sz="3400" dirty="0"/>
              <a:t>    &lt;</a:t>
            </a:r>
            <a:r>
              <a:rPr lang="en-US" sz="3400" dirty="0" err="1"/>
              <a:t>tr</a:t>
            </a:r>
            <a:r>
              <a:rPr lang="en-US" sz="3400" dirty="0"/>
              <a:t>&gt;</a:t>
            </a:r>
            <a:br>
              <a:rPr lang="en-US" sz="3400" dirty="0"/>
            </a:br>
            <a:r>
              <a:rPr lang="en-US" sz="3400" dirty="0"/>
              <a:t>      &lt;</a:t>
            </a:r>
            <a:r>
              <a:rPr lang="en-US" sz="3400" dirty="0" err="1"/>
              <a:t>th</a:t>
            </a:r>
            <a:r>
              <a:rPr lang="en-US" sz="3400" dirty="0"/>
              <a:t>&gt;Month&lt;/</a:t>
            </a:r>
            <a:r>
              <a:rPr lang="en-US" sz="3400" dirty="0" err="1"/>
              <a:t>th</a:t>
            </a:r>
            <a:r>
              <a:rPr lang="en-US" sz="3400" dirty="0"/>
              <a:t>&gt;</a:t>
            </a:r>
            <a:br>
              <a:rPr lang="en-US" sz="3400" dirty="0"/>
            </a:br>
            <a:r>
              <a:rPr lang="en-US" sz="3400" dirty="0"/>
              <a:t>      &lt;</a:t>
            </a:r>
            <a:r>
              <a:rPr lang="en-US" sz="3400" dirty="0" err="1"/>
              <a:t>th</a:t>
            </a:r>
            <a:r>
              <a:rPr lang="en-US" sz="3400" dirty="0"/>
              <a:t>&gt;Savings&lt;/</a:t>
            </a:r>
            <a:r>
              <a:rPr lang="en-US" sz="3400" dirty="0" err="1"/>
              <a:t>th</a:t>
            </a:r>
            <a:r>
              <a:rPr lang="en-US" sz="3400" dirty="0"/>
              <a:t>&gt;</a:t>
            </a:r>
            <a:br>
              <a:rPr lang="en-US" sz="3400" dirty="0"/>
            </a:br>
            <a:r>
              <a:rPr lang="en-US" sz="3400" dirty="0"/>
              <a:t>    &lt;/</a:t>
            </a:r>
            <a:r>
              <a:rPr lang="en-US" sz="3400" dirty="0" err="1"/>
              <a:t>tr</a:t>
            </a:r>
            <a:r>
              <a:rPr lang="en-US" sz="3400" dirty="0"/>
              <a:t>&gt;</a:t>
            </a:r>
            <a:br>
              <a:rPr lang="en-US" sz="3400" dirty="0"/>
            </a:br>
            <a:r>
              <a:rPr lang="en-US" sz="3400" dirty="0"/>
              <a:t> </a:t>
            </a:r>
            <a:r>
              <a:rPr lang="en-US" sz="3400" b="1" dirty="0"/>
              <a:t> &lt;/</a:t>
            </a:r>
            <a:r>
              <a:rPr lang="en-US" sz="3400" b="1" dirty="0" err="1"/>
              <a:t>thead</a:t>
            </a:r>
            <a:r>
              <a:rPr lang="en-US" sz="3400" b="1" dirty="0"/>
              <a:t>&gt;</a:t>
            </a:r>
            <a:r>
              <a:rPr lang="en-US" sz="3400" dirty="0"/>
              <a:t/>
            </a:r>
            <a:br>
              <a:rPr lang="en-US" sz="3400" dirty="0"/>
            </a:br>
            <a:r>
              <a:rPr lang="en-US" sz="3400" b="1" dirty="0"/>
              <a:t>  &lt;</a:t>
            </a:r>
            <a:r>
              <a:rPr lang="en-US" sz="3400" b="1" dirty="0" err="1"/>
              <a:t>tfoot</a:t>
            </a:r>
            <a:r>
              <a:rPr lang="en-US" sz="3400" b="1" dirty="0"/>
              <a:t>&gt;</a:t>
            </a:r>
            <a:br>
              <a:rPr lang="en-US" sz="3400" b="1" dirty="0"/>
            </a:br>
            <a:r>
              <a:rPr lang="en-US" sz="3400" dirty="0"/>
              <a:t>    &lt;</a:t>
            </a:r>
            <a:r>
              <a:rPr lang="en-US" sz="3400" dirty="0" err="1"/>
              <a:t>tr</a:t>
            </a:r>
            <a:r>
              <a:rPr lang="en-US" sz="3400" dirty="0"/>
              <a:t>&gt;</a:t>
            </a:r>
            <a:br>
              <a:rPr lang="en-US" sz="3400" dirty="0"/>
            </a:br>
            <a:r>
              <a:rPr lang="en-US" sz="3400" dirty="0"/>
              <a:t>      &lt;td&gt;Sum&lt;/td&gt;</a:t>
            </a:r>
            <a:br>
              <a:rPr lang="en-US" sz="3400" dirty="0"/>
            </a:br>
            <a:r>
              <a:rPr lang="en-US" sz="3400" dirty="0"/>
              <a:t>      &lt;td&gt;$180&lt;/td&gt;</a:t>
            </a:r>
            <a:br>
              <a:rPr lang="en-US" sz="3400" dirty="0"/>
            </a:br>
            <a:r>
              <a:rPr lang="en-US" sz="3400" dirty="0"/>
              <a:t>    &lt;/</a:t>
            </a:r>
            <a:r>
              <a:rPr lang="en-US" sz="3400" dirty="0" err="1"/>
              <a:t>tr</a:t>
            </a:r>
            <a:r>
              <a:rPr lang="en-US" sz="3400" dirty="0"/>
              <a:t>&gt;</a:t>
            </a:r>
            <a:br>
              <a:rPr lang="en-US" sz="3400" dirty="0"/>
            </a:br>
            <a:r>
              <a:rPr lang="en-US" sz="3400" dirty="0"/>
              <a:t>  </a:t>
            </a:r>
            <a:r>
              <a:rPr lang="en-US" sz="3400" b="1" dirty="0"/>
              <a:t>&lt;/</a:t>
            </a:r>
            <a:r>
              <a:rPr lang="en-US" sz="3400" b="1" dirty="0" err="1"/>
              <a:t>tfoot</a:t>
            </a:r>
            <a:r>
              <a:rPr lang="en-US" sz="3400" b="1" dirty="0"/>
              <a:t>&gt;</a:t>
            </a:r>
            <a:br>
              <a:rPr lang="en-US" sz="3400" b="1" dirty="0"/>
            </a:br>
            <a:r>
              <a:rPr lang="en-US" sz="3400" dirty="0"/>
              <a:t>  </a:t>
            </a:r>
            <a:r>
              <a:rPr lang="en-US" sz="3400" b="1" dirty="0"/>
              <a:t>&lt;</a:t>
            </a:r>
            <a:r>
              <a:rPr lang="en-US" sz="3400" b="1" dirty="0" err="1"/>
              <a:t>tbody</a:t>
            </a:r>
            <a:r>
              <a:rPr lang="en-US" sz="3400" b="1" dirty="0"/>
              <a:t>&gt;</a:t>
            </a:r>
            <a:r>
              <a:rPr lang="en-US" sz="3400" dirty="0"/>
              <a:t/>
            </a:r>
            <a:br>
              <a:rPr lang="en-US" sz="3400" dirty="0"/>
            </a:br>
            <a:r>
              <a:rPr lang="en-US" sz="3400" dirty="0"/>
              <a:t>    &lt;</a:t>
            </a:r>
            <a:r>
              <a:rPr lang="en-US" sz="3400" dirty="0" err="1"/>
              <a:t>tr</a:t>
            </a:r>
            <a:r>
              <a:rPr lang="en-US" sz="3400" dirty="0"/>
              <a:t>&gt;</a:t>
            </a:r>
            <a:br>
              <a:rPr lang="en-US" sz="3400" dirty="0"/>
            </a:br>
            <a:r>
              <a:rPr lang="en-US" sz="3400" dirty="0"/>
              <a:t>      &lt;td&gt;January&lt;/td&gt;</a:t>
            </a:r>
            <a:br>
              <a:rPr lang="en-US" sz="3400" dirty="0"/>
            </a:br>
            <a:r>
              <a:rPr lang="en-US" sz="3400" dirty="0"/>
              <a:t>      &lt;td&gt;$100&lt;/td&gt;</a:t>
            </a:r>
            <a:br>
              <a:rPr lang="en-US" sz="3400" dirty="0"/>
            </a:br>
            <a:r>
              <a:rPr lang="en-US" sz="3400" dirty="0"/>
              <a:t>    &lt;/</a:t>
            </a:r>
            <a:r>
              <a:rPr lang="en-US" sz="3400" dirty="0" err="1"/>
              <a:t>tr</a:t>
            </a:r>
            <a:r>
              <a:rPr lang="en-US" sz="3400" dirty="0"/>
              <a:t>&gt;</a:t>
            </a:r>
            <a:br>
              <a:rPr lang="en-US" sz="3400" dirty="0"/>
            </a:br>
            <a:r>
              <a:rPr lang="en-US" sz="3400" dirty="0"/>
              <a:t>    &lt;</a:t>
            </a:r>
            <a:r>
              <a:rPr lang="en-US" sz="3400" dirty="0" err="1"/>
              <a:t>tr</a:t>
            </a:r>
            <a:r>
              <a:rPr lang="en-US" sz="3400" dirty="0"/>
              <a:t>&gt;</a:t>
            </a:r>
            <a:br>
              <a:rPr lang="en-US" sz="3400" dirty="0"/>
            </a:br>
            <a:r>
              <a:rPr lang="en-US" sz="3400" dirty="0"/>
              <a:t>      &lt;td&gt;February&lt;/td&gt;</a:t>
            </a:r>
            <a:br>
              <a:rPr lang="en-US" sz="3400" dirty="0"/>
            </a:br>
            <a:r>
              <a:rPr lang="en-US" sz="3400" dirty="0"/>
              <a:t>      &lt;td&gt;$80&lt;/td&gt;</a:t>
            </a:r>
            <a:br>
              <a:rPr lang="en-US" sz="3400" dirty="0"/>
            </a:br>
            <a:r>
              <a:rPr lang="en-US" sz="3400" dirty="0"/>
              <a:t>    &lt;/</a:t>
            </a:r>
            <a:r>
              <a:rPr lang="en-US" sz="3400" dirty="0" err="1"/>
              <a:t>tr</a:t>
            </a:r>
            <a:r>
              <a:rPr lang="en-US" sz="3400" dirty="0"/>
              <a:t>&gt;</a:t>
            </a:r>
            <a:br>
              <a:rPr lang="en-US" sz="3400" dirty="0"/>
            </a:br>
            <a:r>
              <a:rPr lang="en-US" sz="3400" dirty="0"/>
              <a:t>  </a:t>
            </a:r>
            <a:r>
              <a:rPr lang="en-US" sz="3400" b="1" dirty="0"/>
              <a:t>&lt;/</a:t>
            </a:r>
            <a:r>
              <a:rPr lang="en-US" sz="3400" b="1" dirty="0" err="1"/>
              <a:t>tbody</a:t>
            </a:r>
            <a:r>
              <a:rPr lang="en-US" sz="3400" b="1" dirty="0"/>
              <a:t>&gt;</a:t>
            </a:r>
            <a:r>
              <a:rPr lang="en-US" sz="3400" dirty="0"/>
              <a:t/>
            </a:r>
            <a:br>
              <a:rPr lang="en-US" sz="3400" dirty="0"/>
            </a:br>
            <a:r>
              <a:rPr lang="en-US" sz="3400" dirty="0"/>
              <a:t>&lt;/table&gt; </a:t>
            </a:r>
          </a:p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28206"/>
            <a:ext cx="5873750" cy="2820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386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764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Definition and </a:t>
            </a:r>
            <a:r>
              <a:rPr lang="en-US" b="1" dirty="0" smtClean="0"/>
              <a:t>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/>
              <a:t>The </a:t>
            </a:r>
            <a:r>
              <a:rPr lang="en-US" sz="3400" dirty="0"/>
              <a:t>&lt;</a:t>
            </a:r>
            <a:r>
              <a:rPr lang="en-US" sz="3400" dirty="0" err="1"/>
              <a:t>tfoot</a:t>
            </a:r>
            <a:r>
              <a:rPr lang="en-US" sz="3400" dirty="0"/>
              <a:t>&gt; tag is used to group footer content in an HTML table.</a:t>
            </a:r>
          </a:p>
          <a:p>
            <a:r>
              <a:rPr lang="en-US" sz="3400" dirty="0"/>
              <a:t>The &lt;</a:t>
            </a:r>
            <a:r>
              <a:rPr lang="en-US" sz="3400" dirty="0" err="1"/>
              <a:t>tfoot</a:t>
            </a:r>
            <a:r>
              <a:rPr lang="en-US" sz="3400" dirty="0"/>
              <a:t>&gt; element is used in conjunction with the &lt;</a:t>
            </a:r>
            <a:r>
              <a:rPr lang="en-US" sz="3400" dirty="0" err="1"/>
              <a:t>thead</a:t>
            </a:r>
            <a:r>
              <a:rPr lang="en-US" sz="3400" dirty="0"/>
              <a:t>&gt; and &lt;</a:t>
            </a:r>
            <a:r>
              <a:rPr lang="en-US" sz="3400" dirty="0" err="1"/>
              <a:t>tbody</a:t>
            </a:r>
            <a:r>
              <a:rPr lang="en-US" sz="3400" dirty="0"/>
              <a:t>&gt; elements to specify each part of a table (footer, header, body).</a:t>
            </a:r>
          </a:p>
          <a:p>
            <a:r>
              <a:rPr lang="en-US" sz="3400" dirty="0"/>
              <a:t>Browsers can use these elements to enable scrolling of the table body independently of the header and footer. Also, when printing a large table that spans multiple pages, these elements can enable the table header and footer to be printed at the top and bottom of each page.</a:t>
            </a:r>
          </a:p>
          <a:p>
            <a:r>
              <a:rPr lang="en-US" sz="3400" dirty="0"/>
              <a:t>The &lt;</a:t>
            </a:r>
            <a:r>
              <a:rPr lang="en-US" sz="3400" dirty="0" err="1"/>
              <a:t>tfoot</a:t>
            </a:r>
            <a:r>
              <a:rPr lang="en-US" sz="3400" dirty="0"/>
              <a:t>&gt; tag must be used in the following context: As a child of a &lt;table&gt; element, after any &lt;caption&gt;, &lt;</a:t>
            </a:r>
            <a:r>
              <a:rPr lang="en-US" sz="3400" dirty="0" err="1"/>
              <a:t>colgroup</a:t>
            </a:r>
            <a:r>
              <a:rPr lang="en-US" sz="3400" dirty="0"/>
              <a:t>&gt;, and &lt;</a:t>
            </a:r>
            <a:r>
              <a:rPr lang="en-US" sz="3400" dirty="0" err="1"/>
              <a:t>thead</a:t>
            </a:r>
            <a:r>
              <a:rPr lang="en-US" sz="3400" dirty="0"/>
              <a:t>&gt; elements and before any &lt;</a:t>
            </a:r>
            <a:r>
              <a:rPr lang="en-US" sz="3400" dirty="0" err="1"/>
              <a:t>tbody</a:t>
            </a:r>
            <a:r>
              <a:rPr lang="en-US" sz="3400" dirty="0"/>
              <a:t>&gt; and &lt;</a:t>
            </a:r>
            <a:r>
              <a:rPr lang="en-US" sz="3400" dirty="0" err="1"/>
              <a:t>tr</a:t>
            </a:r>
            <a:r>
              <a:rPr lang="en-US" sz="3400" dirty="0"/>
              <a:t>&gt; elements.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994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Defining HTML </a:t>
            </a:r>
            <a:r>
              <a:rPr lang="en-US" b="1" dirty="0" smtClean="0"/>
              <a:t>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336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&lt;</a:t>
            </a:r>
            <a:r>
              <a:rPr lang="en-US" dirty="0"/>
              <a:t>table style="width:100%"&gt;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   &lt;td&gt;Jill&lt;/td&gt;</a:t>
            </a:r>
            <a:br>
              <a:rPr lang="en-US" dirty="0"/>
            </a:br>
            <a:r>
              <a:rPr lang="en-US" dirty="0"/>
              <a:t>    &lt;td&gt;Smith&lt;/td&gt; </a:t>
            </a:r>
            <a:br>
              <a:rPr lang="en-US" dirty="0"/>
            </a:br>
            <a:r>
              <a:rPr lang="en-US" dirty="0"/>
              <a:t>    &lt;td&gt;50&lt;/td&gt;</a:t>
            </a:r>
            <a:br>
              <a:rPr lang="en-US" dirty="0"/>
            </a:br>
            <a:r>
              <a:rPr lang="en-US" dirty="0"/>
              <a:t>  &lt;/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   &lt;td&gt;Eve&lt;/td&gt;</a:t>
            </a:r>
            <a:br>
              <a:rPr lang="en-US" dirty="0"/>
            </a:br>
            <a:r>
              <a:rPr lang="en-US" dirty="0"/>
              <a:t>    &lt;td&gt;Jackson&lt;/td&gt; </a:t>
            </a:r>
            <a:br>
              <a:rPr lang="en-US" dirty="0"/>
            </a:br>
            <a:r>
              <a:rPr lang="en-US" dirty="0"/>
              <a:t>    &lt;td&gt;94&lt;/td&gt;</a:t>
            </a:r>
            <a:br>
              <a:rPr lang="en-US" dirty="0"/>
            </a:br>
            <a:r>
              <a:rPr lang="en-US" dirty="0"/>
              <a:t>  &lt;/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&lt;/table&gt; 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124200"/>
            <a:ext cx="55626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6886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Tips and </a:t>
            </a:r>
            <a:r>
              <a:rPr lang="en-US" b="1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473" y="1905001"/>
            <a:ext cx="8229600" cy="4953000"/>
          </a:xfrm>
        </p:spPr>
        <p:txBody>
          <a:bodyPr/>
          <a:lstStyle/>
          <a:p>
            <a:r>
              <a:rPr lang="en-US" b="1" dirty="0" smtClean="0"/>
              <a:t>Note</a:t>
            </a:r>
            <a:r>
              <a:rPr lang="en-US" b="1" dirty="0"/>
              <a:t>:</a:t>
            </a:r>
            <a:r>
              <a:rPr lang="en-US" dirty="0"/>
              <a:t> The &lt;</a:t>
            </a:r>
            <a:r>
              <a:rPr lang="en-US" dirty="0" err="1"/>
              <a:t>tfoot</a:t>
            </a:r>
            <a:r>
              <a:rPr lang="en-US" dirty="0"/>
              <a:t>&gt; element must have one or more &lt;</a:t>
            </a:r>
            <a:r>
              <a:rPr lang="en-US" dirty="0" err="1"/>
              <a:t>tr</a:t>
            </a:r>
            <a:r>
              <a:rPr lang="en-US" dirty="0"/>
              <a:t>&gt; tags inside.</a:t>
            </a:r>
          </a:p>
          <a:p>
            <a:r>
              <a:rPr lang="en-US" b="1" dirty="0"/>
              <a:t>Tip:</a:t>
            </a:r>
            <a:r>
              <a:rPr lang="en-US" dirty="0"/>
              <a:t> The &lt;</a:t>
            </a:r>
            <a:r>
              <a:rPr lang="en-US" dirty="0" err="1"/>
              <a:t>thead</a:t>
            </a:r>
            <a:r>
              <a:rPr lang="en-US" dirty="0"/>
              <a:t>&gt;, &lt;</a:t>
            </a:r>
            <a:r>
              <a:rPr lang="en-US" dirty="0" err="1"/>
              <a:t>tbody</a:t>
            </a:r>
            <a:r>
              <a:rPr lang="en-US" dirty="0"/>
              <a:t>&gt;, and &lt;</a:t>
            </a:r>
            <a:r>
              <a:rPr lang="en-US" dirty="0" err="1"/>
              <a:t>tfoot</a:t>
            </a:r>
            <a:r>
              <a:rPr lang="en-US" dirty="0"/>
              <a:t>&gt; elements will not affect the layout of the table by default. However, you can use CSS to style these elements.</a:t>
            </a:r>
          </a:p>
        </p:txBody>
      </p:sp>
    </p:spTree>
    <p:extLst>
      <p:ext uri="{BB962C8B-B14F-4D97-AF65-F5344CB8AC3E}">
        <p14:creationId xmlns:p14="http://schemas.microsoft.com/office/powerpoint/2010/main" val="307130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545" y="1143000"/>
            <a:ext cx="8229600" cy="1143000"/>
          </a:xfrm>
        </p:spPr>
        <p:txBody>
          <a:bodyPr/>
          <a:lstStyle/>
          <a:p>
            <a:pPr lvl="0" fontAlgn="base"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HTML Table Tags</a:t>
            </a:r>
            <a:endParaRPr lang="en-US" altLang="en-US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9469046"/>
              </p:ext>
            </p:extLst>
          </p:nvPr>
        </p:nvGraphicFramePr>
        <p:xfrm>
          <a:off x="914400" y="2286000"/>
          <a:ext cx="8229600" cy="43169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606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Tag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Description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606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u="non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&lt;table&gt;</a:t>
                      </a:r>
                      <a:endParaRPr lang="en-US" sz="1100" b="1" u="non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Defines a table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606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bg1"/>
                          </a:solidFill>
                          <a:effectLst/>
                        </a:rPr>
                        <a:t>&lt;</a:t>
                      </a:r>
                      <a:r>
                        <a:rPr lang="en-US" sz="1200" u="none" dirty="0" err="1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th</a:t>
                      </a:r>
                      <a:r>
                        <a:rPr lang="en-US" sz="1200" u="none" dirty="0">
                          <a:solidFill>
                            <a:schemeClr val="bg1"/>
                          </a:solidFill>
                          <a:effectLst/>
                        </a:rPr>
                        <a:t>&gt;</a:t>
                      </a:r>
                      <a:endParaRPr lang="en-US" sz="1100" u="none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Defines a header cell in a table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606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&lt;</a:t>
                      </a:r>
                      <a:r>
                        <a:rPr lang="en-US" sz="1200" u="none" dirty="0" err="1" smtClean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tr</a:t>
                      </a:r>
                      <a:r>
                        <a:rPr lang="en-US" sz="1200" u="none" dirty="0" smtClean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&gt;</a:t>
                      </a:r>
                      <a:endParaRPr lang="en-US" sz="1100" u="non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Defines a row in a table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606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&lt;td&gt;</a:t>
                      </a:r>
                      <a:endParaRPr lang="en-US" sz="1100" u="non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Defines a cell in a table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606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&lt;caption&gt;</a:t>
                      </a:r>
                      <a:endParaRPr lang="en-US" sz="1100" u="non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Defines a table caption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606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&lt;</a:t>
                      </a:r>
                      <a:r>
                        <a:rPr lang="en-US" sz="1200" u="none" dirty="0" err="1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colgroup</a:t>
                      </a:r>
                      <a:r>
                        <a:rPr lang="en-US" sz="1200" u="non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&gt;</a:t>
                      </a:r>
                      <a:endParaRPr lang="en-US" sz="1100" u="non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Specifies a group of one or more columns in a table for formatting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7101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&lt;col&gt;</a:t>
                      </a:r>
                      <a:endParaRPr lang="en-US" sz="1100" u="non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Specifies column properties for each column within a &lt;</a:t>
                      </a:r>
                      <a:r>
                        <a:rPr lang="en-US" sz="1200" dirty="0" err="1">
                          <a:effectLst/>
                        </a:rPr>
                        <a:t>colgroup</a:t>
                      </a:r>
                      <a:r>
                        <a:rPr lang="en-US" sz="1200" dirty="0">
                          <a:effectLst/>
                        </a:rPr>
                        <a:t>&gt; element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606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&lt;</a:t>
                      </a:r>
                      <a:r>
                        <a:rPr lang="en-US" sz="1200" u="none" dirty="0" err="1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thead</a:t>
                      </a:r>
                      <a:r>
                        <a:rPr lang="en-US" sz="1200" u="non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&gt;</a:t>
                      </a:r>
                      <a:endParaRPr lang="en-US" sz="1100" u="non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Groups the header content in a table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606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&lt;</a:t>
                      </a:r>
                      <a:r>
                        <a:rPr lang="en-US" sz="1200" u="none" dirty="0" err="1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tbody</a:t>
                      </a:r>
                      <a:r>
                        <a:rPr lang="en-US" sz="1200" u="non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&gt;</a:t>
                      </a:r>
                      <a:endParaRPr lang="en-US" sz="1100" u="non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Groups the body content in a table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606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&lt;</a:t>
                      </a:r>
                      <a:r>
                        <a:rPr lang="en-US" sz="1200" u="sng" dirty="0" err="1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tfoot</a:t>
                      </a:r>
                      <a:r>
                        <a:rPr lang="en-US" sz="1200" u="sng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&gt;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Groups the footer content in a table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5410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11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Chapter </a:t>
            </a:r>
            <a:r>
              <a:rPr lang="en-US" b="1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1"/>
            <a:ext cx="8229600" cy="53340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Use </a:t>
            </a:r>
            <a:r>
              <a:rPr lang="en-US" dirty="0"/>
              <a:t>the HTML </a:t>
            </a:r>
            <a:r>
              <a:rPr lang="en-US" b="1" dirty="0"/>
              <a:t>&lt;table&gt;</a:t>
            </a:r>
            <a:r>
              <a:rPr lang="en-US" dirty="0"/>
              <a:t> element to define a table</a:t>
            </a:r>
          </a:p>
          <a:p>
            <a:pPr lvl="0"/>
            <a:r>
              <a:rPr lang="en-US" dirty="0"/>
              <a:t>Use the HTML </a:t>
            </a:r>
            <a:r>
              <a:rPr lang="en-US" b="1" dirty="0"/>
              <a:t>&lt;</a:t>
            </a:r>
            <a:r>
              <a:rPr lang="en-US" b="1" dirty="0" err="1"/>
              <a:t>tr</a:t>
            </a:r>
            <a:r>
              <a:rPr lang="en-US" b="1" dirty="0"/>
              <a:t>&gt;</a:t>
            </a:r>
            <a:r>
              <a:rPr lang="en-US" dirty="0"/>
              <a:t> element to define a table row</a:t>
            </a:r>
          </a:p>
          <a:p>
            <a:pPr lvl="0"/>
            <a:r>
              <a:rPr lang="en-US" dirty="0"/>
              <a:t>Use the HTML </a:t>
            </a:r>
            <a:r>
              <a:rPr lang="en-US" b="1" dirty="0"/>
              <a:t>&lt;td&gt;</a:t>
            </a:r>
            <a:r>
              <a:rPr lang="en-US" dirty="0"/>
              <a:t> element to define a table data</a:t>
            </a:r>
          </a:p>
          <a:p>
            <a:pPr lvl="0"/>
            <a:r>
              <a:rPr lang="en-US" dirty="0"/>
              <a:t>Use the HTML </a:t>
            </a:r>
            <a:r>
              <a:rPr lang="en-US" b="1" dirty="0"/>
              <a:t>&lt;</a:t>
            </a:r>
            <a:r>
              <a:rPr lang="en-US" b="1" dirty="0" err="1"/>
              <a:t>th</a:t>
            </a:r>
            <a:r>
              <a:rPr lang="en-US" b="1" dirty="0"/>
              <a:t>&gt;</a:t>
            </a:r>
            <a:r>
              <a:rPr lang="en-US" dirty="0"/>
              <a:t> element to define a table heading</a:t>
            </a:r>
          </a:p>
          <a:p>
            <a:pPr lvl="0"/>
            <a:r>
              <a:rPr lang="en-US" dirty="0"/>
              <a:t>Use the HTML </a:t>
            </a:r>
            <a:r>
              <a:rPr lang="en-US" b="1" dirty="0"/>
              <a:t>&lt;caption&gt;</a:t>
            </a:r>
            <a:r>
              <a:rPr lang="en-US" dirty="0"/>
              <a:t> element to define a table caption</a:t>
            </a:r>
          </a:p>
          <a:p>
            <a:pPr lvl="0"/>
            <a:r>
              <a:rPr lang="en-US" dirty="0"/>
              <a:t>Use the CSS </a:t>
            </a:r>
            <a:r>
              <a:rPr lang="en-US" b="1" dirty="0"/>
              <a:t>border</a:t>
            </a:r>
            <a:r>
              <a:rPr lang="en-US" dirty="0"/>
              <a:t> property to define a border</a:t>
            </a:r>
          </a:p>
          <a:p>
            <a:pPr lvl="0"/>
            <a:r>
              <a:rPr lang="en-US" dirty="0"/>
              <a:t>Use the CSS </a:t>
            </a:r>
            <a:r>
              <a:rPr lang="en-US" b="1" dirty="0"/>
              <a:t>border-collapse</a:t>
            </a:r>
            <a:r>
              <a:rPr lang="en-US" dirty="0"/>
              <a:t> property to collapse cell borders</a:t>
            </a:r>
          </a:p>
          <a:p>
            <a:pPr lvl="0"/>
            <a:r>
              <a:rPr lang="en-US" dirty="0"/>
              <a:t>Use the CSS </a:t>
            </a:r>
            <a:r>
              <a:rPr lang="en-US" b="1" dirty="0"/>
              <a:t>padding</a:t>
            </a:r>
            <a:r>
              <a:rPr lang="en-US" dirty="0"/>
              <a:t> property to add padding to cells</a:t>
            </a:r>
          </a:p>
          <a:p>
            <a:pPr lvl="0"/>
            <a:r>
              <a:rPr lang="en-US" dirty="0"/>
              <a:t>Use the CSS </a:t>
            </a:r>
            <a:r>
              <a:rPr lang="en-US" b="1" dirty="0"/>
              <a:t>text-align</a:t>
            </a:r>
            <a:r>
              <a:rPr lang="en-US" dirty="0"/>
              <a:t> property to align cell text</a:t>
            </a:r>
          </a:p>
          <a:p>
            <a:pPr lvl="0"/>
            <a:r>
              <a:rPr lang="en-US" dirty="0"/>
              <a:t>Use the CSS </a:t>
            </a:r>
            <a:r>
              <a:rPr lang="en-US" b="1" dirty="0"/>
              <a:t>border-spacing</a:t>
            </a:r>
            <a:r>
              <a:rPr lang="en-US" dirty="0"/>
              <a:t> property to set the spacing between cells</a:t>
            </a:r>
          </a:p>
          <a:p>
            <a:pPr lvl="0"/>
            <a:r>
              <a:rPr lang="en-US" dirty="0"/>
              <a:t>Use the </a:t>
            </a:r>
            <a:r>
              <a:rPr lang="en-US" b="1" dirty="0" err="1"/>
              <a:t>colspan</a:t>
            </a:r>
            <a:r>
              <a:rPr lang="en-US" dirty="0"/>
              <a:t> attribute to make a cell span many columns</a:t>
            </a:r>
          </a:p>
          <a:p>
            <a:pPr lvl="0"/>
            <a:r>
              <a:rPr lang="en-US" dirty="0"/>
              <a:t>Use the </a:t>
            </a:r>
            <a:r>
              <a:rPr lang="en-US" b="1" dirty="0" err="1"/>
              <a:t>rowspan</a:t>
            </a:r>
            <a:r>
              <a:rPr lang="en-US" dirty="0"/>
              <a:t> attribute to make a cell span many rows</a:t>
            </a:r>
          </a:p>
          <a:p>
            <a:pPr lvl="0"/>
            <a:r>
              <a:rPr lang="en-US" dirty="0"/>
              <a:t>Use the </a:t>
            </a:r>
            <a:r>
              <a:rPr lang="en-US" b="1" dirty="0"/>
              <a:t>id</a:t>
            </a:r>
            <a:r>
              <a:rPr lang="en-US" dirty="0"/>
              <a:t> attribute to uniquely define one table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24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473" y="68580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Tags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1"/>
            <a:ext cx="8229600" cy="5181600"/>
          </a:xfrm>
        </p:spPr>
        <p:txBody>
          <a:bodyPr>
            <a:normAutofit fontScale="92500"/>
          </a:bodyPr>
          <a:lstStyle/>
          <a:p>
            <a:r>
              <a:rPr lang="en-US" dirty="0"/>
              <a:t>Tables are defined with the </a:t>
            </a:r>
            <a:r>
              <a:rPr lang="en-US" b="1" dirty="0"/>
              <a:t>&lt;table&gt;</a:t>
            </a:r>
            <a:r>
              <a:rPr lang="en-US" dirty="0"/>
              <a:t> tag.</a:t>
            </a:r>
          </a:p>
          <a:p>
            <a:r>
              <a:rPr lang="en-US" dirty="0"/>
              <a:t>Tables are divided into </a:t>
            </a:r>
            <a:r>
              <a:rPr lang="en-US" b="1" dirty="0"/>
              <a:t>table rows</a:t>
            </a:r>
            <a:r>
              <a:rPr lang="en-US" dirty="0"/>
              <a:t> with the </a:t>
            </a:r>
            <a:r>
              <a:rPr lang="en-US" b="1" dirty="0"/>
              <a:t>&lt;</a:t>
            </a:r>
            <a:r>
              <a:rPr lang="en-US" b="1" dirty="0" err="1"/>
              <a:t>tr</a:t>
            </a:r>
            <a:r>
              <a:rPr lang="en-US" b="1" dirty="0"/>
              <a:t>&gt;</a:t>
            </a:r>
            <a:r>
              <a:rPr lang="en-US" dirty="0"/>
              <a:t> tag.</a:t>
            </a:r>
          </a:p>
          <a:p>
            <a:r>
              <a:rPr lang="en-US" dirty="0"/>
              <a:t>Table rows are divided into </a:t>
            </a:r>
            <a:r>
              <a:rPr lang="en-US" b="1" dirty="0"/>
              <a:t>table data</a:t>
            </a:r>
            <a:r>
              <a:rPr lang="en-US" dirty="0"/>
              <a:t> with the </a:t>
            </a:r>
            <a:r>
              <a:rPr lang="en-US" b="1" dirty="0"/>
              <a:t>&lt;td&gt;</a:t>
            </a:r>
            <a:r>
              <a:rPr lang="en-US" dirty="0"/>
              <a:t> tag.</a:t>
            </a:r>
          </a:p>
          <a:p>
            <a:r>
              <a:rPr lang="en-US" dirty="0"/>
              <a:t>A table row can also be divided into </a:t>
            </a:r>
            <a:r>
              <a:rPr lang="en-US" b="1" dirty="0"/>
              <a:t>table headings</a:t>
            </a:r>
            <a:r>
              <a:rPr lang="en-US" dirty="0"/>
              <a:t> with the </a:t>
            </a:r>
            <a:r>
              <a:rPr lang="en-US" b="1" dirty="0"/>
              <a:t>&lt;</a:t>
            </a:r>
            <a:r>
              <a:rPr lang="en-US" b="1" dirty="0" err="1"/>
              <a:t>th</a:t>
            </a:r>
            <a:r>
              <a:rPr lang="en-US" b="1" dirty="0"/>
              <a:t>&gt;</a:t>
            </a:r>
            <a:r>
              <a:rPr lang="en-US" dirty="0"/>
              <a:t> tag.</a:t>
            </a:r>
          </a:p>
          <a:p>
            <a:pPr marL="0" indent="0">
              <a:buNone/>
            </a:pPr>
            <a:r>
              <a:rPr lang="en-US" b="1" dirty="0"/>
              <a:t>***Note:</a:t>
            </a:r>
            <a:r>
              <a:rPr lang="en-US" dirty="0"/>
              <a:t> Table data &lt;td&gt; are the data containers of the </a:t>
            </a:r>
            <a:r>
              <a:rPr lang="en-US" dirty="0" smtClean="0"/>
              <a:t>table. They </a:t>
            </a:r>
            <a:r>
              <a:rPr lang="en-US" dirty="0"/>
              <a:t>can contain all sorts of HTML elements like text, images, lists, other tables,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223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An HTML Table with a Border </a:t>
            </a:r>
            <a:r>
              <a:rPr lang="en-US" sz="4000" b="1" dirty="0" smtClean="0"/>
              <a:t>Attribute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438399"/>
            <a:ext cx="8229600" cy="4398819"/>
          </a:xfrm>
        </p:spPr>
        <p:txBody>
          <a:bodyPr/>
          <a:lstStyle/>
          <a:p>
            <a:r>
              <a:rPr lang="en-US" sz="3600" dirty="0" smtClean="0"/>
              <a:t>If </a:t>
            </a:r>
            <a:r>
              <a:rPr lang="en-US" sz="3600" dirty="0"/>
              <a:t>you do not specify a border for the table, it will be displayed without borders.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509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B</a:t>
            </a:r>
            <a:r>
              <a:rPr lang="en-US" dirty="0" smtClean="0"/>
              <a:t>order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1"/>
            <a:ext cx="8229600" cy="506383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&lt;table border="1" style="width:100%"&gt;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   &lt;td&gt;Jill&lt;/td&gt;</a:t>
            </a:r>
            <a:br>
              <a:rPr lang="en-US" dirty="0"/>
            </a:br>
            <a:r>
              <a:rPr lang="en-US" dirty="0"/>
              <a:t>    &lt;td&gt;Smith&lt;/td&gt; </a:t>
            </a:r>
            <a:br>
              <a:rPr lang="en-US" dirty="0"/>
            </a:br>
            <a:r>
              <a:rPr lang="en-US" dirty="0"/>
              <a:t>    &lt;td&gt;50&lt;/td&gt;</a:t>
            </a:r>
            <a:br>
              <a:rPr lang="en-US" dirty="0"/>
            </a:br>
            <a:r>
              <a:rPr lang="en-US" dirty="0"/>
              <a:t>  &lt;/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 &lt;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    &lt;td&gt;Eve&lt;/td&gt;</a:t>
            </a:r>
            <a:br>
              <a:rPr lang="en-US" dirty="0"/>
            </a:br>
            <a:r>
              <a:rPr lang="en-US" dirty="0"/>
              <a:t>    &lt;td&gt;Jackson&lt;/td&gt; </a:t>
            </a:r>
            <a:br>
              <a:rPr lang="en-US" dirty="0"/>
            </a:br>
            <a:r>
              <a:rPr lang="en-US" dirty="0"/>
              <a:t>    &lt;td&gt;94&lt;/td&gt;</a:t>
            </a:r>
            <a:br>
              <a:rPr lang="en-US" dirty="0"/>
            </a:br>
            <a:r>
              <a:rPr lang="en-US" dirty="0"/>
              <a:t>  &lt;/</a:t>
            </a:r>
            <a:r>
              <a:rPr lang="en-US" dirty="0" err="1"/>
              <a:t>tr</a:t>
            </a:r>
            <a:r>
              <a:rPr lang="en-US" dirty="0"/>
              <a:t>&gt;</a:t>
            </a:r>
            <a:br>
              <a:rPr lang="en-US" dirty="0"/>
            </a:br>
            <a:r>
              <a:rPr lang="en-US" dirty="0"/>
              <a:t>&lt;/table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r>
              <a:rPr lang="en-US" b="1" dirty="0" smtClean="0"/>
              <a:t>***</a:t>
            </a:r>
            <a:r>
              <a:rPr lang="en-US" b="1" dirty="0"/>
              <a:t>Note:</a:t>
            </a:r>
            <a:r>
              <a:rPr lang="en-US" dirty="0"/>
              <a:t> The border attribute is on its way out of the HTML standard! It is better to use CSS.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048000"/>
            <a:ext cx="57150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830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114300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b="1" dirty="0"/>
              <a:t>CSS border</a:t>
            </a:r>
            <a:r>
              <a:rPr lang="en-US" dirty="0"/>
              <a:t> property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8229600" cy="540327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4800" dirty="0"/>
              <a:t>&lt;!DOCTYPE html&gt;</a:t>
            </a:r>
          </a:p>
          <a:p>
            <a:pPr marL="0" indent="0">
              <a:buNone/>
            </a:pPr>
            <a:r>
              <a:rPr lang="en-US" sz="4800" dirty="0"/>
              <a:t>&lt;html&gt;</a:t>
            </a:r>
          </a:p>
          <a:p>
            <a:pPr marL="0" indent="0">
              <a:buNone/>
            </a:pPr>
            <a:r>
              <a:rPr lang="en-US" sz="4800" dirty="0"/>
              <a:t>&lt;head&gt;</a:t>
            </a:r>
          </a:p>
          <a:p>
            <a:pPr marL="0" indent="0">
              <a:buNone/>
            </a:pPr>
            <a:r>
              <a:rPr lang="en-US" sz="4800" b="1" dirty="0"/>
              <a:t>&lt;style&gt;</a:t>
            </a:r>
          </a:p>
          <a:p>
            <a:pPr marL="0" indent="0">
              <a:buNone/>
            </a:pPr>
            <a:r>
              <a:rPr lang="en-US" sz="4800" b="1" dirty="0"/>
              <a:t>table, </a:t>
            </a:r>
            <a:r>
              <a:rPr lang="en-US" sz="4800" b="1" dirty="0" err="1"/>
              <a:t>th</a:t>
            </a:r>
            <a:r>
              <a:rPr lang="en-US" sz="4800" b="1" dirty="0"/>
              <a:t>, td {</a:t>
            </a:r>
          </a:p>
          <a:p>
            <a:pPr marL="0" indent="0">
              <a:buNone/>
            </a:pPr>
            <a:r>
              <a:rPr lang="en-US" sz="4800" b="1" dirty="0"/>
              <a:t>    border: 1px solid black;</a:t>
            </a:r>
          </a:p>
          <a:p>
            <a:pPr marL="0" indent="0">
              <a:buNone/>
            </a:pPr>
            <a:r>
              <a:rPr lang="en-US" sz="4800" b="1" dirty="0"/>
              <a:t>}</a:t>
            </a:r>
          </a:p>
          <a:p>
            <a:pPr marL="0" indent="0">
              <a:buNone/>
            </a:pPr>
            <a:r>
              <a:rPr lang="en-US" sz="4800" b="1" dirty="0"/>
              <a:t>&lt;/style&gt;</a:t>
            </a:r>
          </a:p>
          <a:p>
            <a:pPr marL="0" indent="0">
              <a:buNone/>
            </a:pPr>
            <a:r>
              <a:rPr lang="en-US" sz="4800" dirty="0"/>
              <a:t>&lt;/head&gt;</a:t>
            </a:r>
          </a:p>
          <a:p>
            <a:pPr marL="0" indent="0">
              <a:buNone/>
            </a:pPr>
            <a:r>
              <a:rPr lang="en-US" sz="4800" dirty="0"/>
              <a:t>&lt;body&gt;</a:t>
            </a:r>
          </a:p>
          <a:p>
            <a:pPr marL="0" indent="0">
              <a:buNone/>
            </a:pPr>
            <a:r>
              <a:rPr lang="en-US" sz="4800" dirty="0"/>
              <a:t>&lt;table </a:t>
            </a:r>
            <a:r>
              <a:rPr lang="en-US" sz="4800" b="1" dirty="0"/>
              <a:t>style="width:100%"&gt;</a:t>
            </a:r>
          </a:p>
          <a:p>
            <a:pPr marL="0" indent="0">
              <a:buNone/>
            </a:pPr>
            <a:r>
              <a:rPr lang="en-US" sz="4800" dirty="0"/>
              <a:t>  &lt;</a:t>
            </a:r>
            <a:r>
              <a:rPr lang="en-US" sz="4800" dirty="0" err="1"/>
              <a:t>tr</a:t>
            </a:r>
            <a:r>
              <a:rPr lang="en-US" sz="4800" dirty="0"/>
              <a:t>&gt;</a:t>
            </a:r>
          </a:p>
          <a:p>
            <a:pPr marL="0" indent="0">
              <a:buNone/>
            </a:pPr>
            <a:r>
              <a:rPr lang="en-US" sz="4800" dirty="0"/>
              <a:t>    &lt;td&gt;Jill&lt;/td&gt;</a:t>
            </a:r>
          </a:p>
          <a:p>
            <a:pPr marL="0" indent="0">
              <a:buNone/>
            </a:pPr>
            <a:r>
              <a:rPr lang="en-US" sz="4800" dirty="0"/>
              <a:t>    &lt;td&gt;Smith&lt;/td&gt;		</a:t>
            </a:r>
          </a:p>
          <a:p>
            <a:pPr marL="0" indent="0">
              <a:buNone/>
            </a:pPr>
            <a:r>
              <a:rPr lang="en-US" sz="4800" dirty="0"/>
              <a:t>    &lt;td&gt;50&lt;/td&gt;</a:t>
            </a:r>
          </a:p>
          <a:p>
            <a:pPr marL="0" indent="0">
              <a:buNone/>
            </a:pPr>
            <a:r>
              <a:rPr lang="en-US" sz="4800" dirty="0"/>
              <a:t>  &lt;/</a:t>
            </a:r>
            <a:r>
              <a:rPr lang="en-US" sz="4800" dirty="0" err="1"/>
              <a:t>tr</a:t>
            </a:r>
            <a:r>
              <a:rPr lang="en-US" sz="4800" dirty="0"/>
              <a:t>&gt;</a:t>
            </a:r>
          </a:p>
          <a:p>
            <a:pPr marL="0" indent="0">
              <a:buNone/>
            </a:pPr>
            <a:r>
              <a:rPr lang="en-US" sz="4800" dirty="0"/>
              <a:t>  &lt;</a:t>
            </a:r>
            <a:r>
              <a:rPr lang="en-US" sz="4800" dirty="0" err="1"/>
              <a:t>tr</a:t>
            </a:r>
            <a:r>
              <a:rPr lang="en-US" sz="4800" dirty="0"/>
              <a:t>&gt;</a:t>
            </a:r>
          </a:p>
          <a:p>
            <a:pPr marL="0" indent="0">
              <a:buNone/>
            </a:pPr>
            <a:r>
              <a:rPr lang="en-US" sz="4800" dirty="0"/>
              <a:t>    &lt;td&gt;Eve&lt;/td&gt;</a:t>
            </a:r>
          </a:p>
          <a:p>
            <a:pPr marL="0" indent="0">
              <a:buNone/>
            </a:pPr>
            <a:r>
              <a:rPr lang="en-US" sz="4800" dirty="0"/>
              <a:t>    &lt;td&gt;Jackson&lt;/td&gt;		</a:t>
            </a:r>
          </a:p>
          <a:p>
            <a:pPr marL="0" indent="0">
              <a:buNone/>
            </a:pPr>
            <a:r>
              <a:rPr lang="en-US" sz="4800" dirty="0"/>
              <a:t>    &lt;td&gt;94&lt;/td&gt;</a:t>
            </a:r>
          </a:p>
          <a:p>
            <a:pPr marL="0" indent="0">
              <a:buNone/>
            </a:pPr>
            <a:r>
              <a:rPr lang="en-US" sz="4800" dirty="0"/>
              <a:t>  &lt;/</a:t>
            </a:r>
            <a:r>
              <a:rPr lang="en-US" sz="4800" dirty="0" err="1"/>
              <a:t>tr</a:t>
            </a:r>
            <a:r>
              <a:rPr lang="en-US" sz="4800" dirty="0"/>
              <a:t>&gt;</a:t>
            </a:r>
          </a:p>
          <a:p>
            <a:pPr marL="0" indent="0">
              <a:buNone/>
            </a:pPr>
            <a:r>
              <a:rPr lang="en-US" sz="4800" dirty="0"/>
              <a:t>  &lt;</a:t>
            </a:r>
            <a:r>
              <a:rPr lang="en-US" sz="4800" dirty="0" err="1"/>
              <a:t>tr</a:t>
            </a:r>
            <a:r>
              <a:rPr lang="en-US" sz="4800" dirty="0"/>
              <a:t>&gt;</a:t>
            </a:r>
          </a:p>
          <a:p>
            <a:pPr marL="0" indent="0">
              <a:buNone/>
            </a:pPr>
            <a:r>
              <a:rPr lang="en-US" sz="4800" dirty="0"/>
              <a:t>    &lt;td&gt;John&lt;/td&gt;</a:t>
            </a:r>
          </a:p>
          <a:p>
            <a:pPr marL="0" indent="0">
              <a:buNone/>
            </a:pPr>
            <a:r>
              <a:rPr lang="en-US" sz="4800" dirty="0"/>
              <a:t>    &lt;td&gt;Doe&lt;/td&gt;		</a:t>
            </a:r>
          </a:p>
          <a:p>
            <a:pPr marL="0" indent="0">
              <a:buNone/>
            </a:pPr>
            <a:r>
              <a:rPr lang="en-US" sz="4800" dirty="0"/>
              <a:t>    &lt;td&gt;80&lt;/td&gt;</a:t>
            </a:r>
          </a:p>
          <a:p>
            <a:pPr marL="0" indent="0">
              <a:buNone/>
            </a:pPr>
            <a:r>
              <a:rPr lang="en-US" sz="4800" dirty="0"/>
              <a:t>  &lt;/</a:t>
            </a:r>
            <a:r>
              <a:rPr lang="en-US" sz="4800" dirty="0" err="1"/>
              <a:t>tr</a:t>
            </a:r>
            <a:r>
              <a:rPr lang="en-US" sz="4800" dirty="0"/>
              <a:t>&gt;</a:t>
            </a:r>
          </a:p>
          <a:p>
            <a:pPr marL="0" indent="0">
              <a:buNone/>
            </a:pPr>
            <a:r>
              <a:rPr lang="en-US" sz="4800" dirty="0"/>
              <a:t>&lt;/table&gt;</a:t>
            </a:r>
          </a:p>
          <a:p>
            <a:pPr marL="0" indent="0">
              <a:buNone/>
            </a:pPr>
            <a:r>
              <a:rPr lang="en-US" sz="4800" dirty="0"/>
              <a:t>&lt;/body&gt;</a:t>
            </a:r>
          </a:p>
          <a:p>
            <a:pPr marL="0" indent="0">
              <a:buNone/>
            </a:pPr>
            <a:r>
              <a:rPr lang="en-US" sz="4800" dirty="0"/>
              <a:t>&lt;/html&gt;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632364"/>
            <a:ext cx="5913437" cy="1711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45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036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Table </a:t>
            </a:r>
            <a:r>
              <a:rPr lang="en-US" b="1" dirty="0"/>
              <a:t>with Collapsed </a:t>
            </a:r>
            <a:r>
              <a:rPr lang="en-US" b="1" dirty="0" smtClean="0"/>
              <a:t>Borders - 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545" y="1981201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table, </a:t>
            </a:r>
            <a:r>
              <a:rPr lang="en-US" dirty="0" err="1"/>
              <a:t>th</a:t>
            </a:r>
            <a:r>
              <a:rPr lang="en-US" dirty="0"/>
              <a:t>, td {</a:t>
            </a:r>
            <a:br>
              <a:rPr lang="en-US" dirty="0"/>
            </a:br>
            <a:r>
              <a:rPr lang="en-US" dirty="0"/>
              <a:t>    border: 1px solid black;</a:t>
            </a:r>
            <a:br>
              <a:rPr lang="en-US" dirty="0"/>
            </a:br>
            <a:r>
              <a:rPr lang="en-US" dirty="0"/>
              <a:t>    border-collapse: collapse;</a:t>
            </a:r>
            <a:br>
              <a:rPr lang="en-US" dirty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724400"/>
            <a:ext cx="7935456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337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8229600" cy="1143000"/>
          </a:xfrm>
        </p:spPr>
        <p:txBody>
          <a:bodyPr/>
          <a:lstStyle/>
          <a:p>
            <a:r>
              <a:rPr lang="en-US" b="1" dirty="0"/>
              <a:t>Cell Padding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8229600" cy="5022273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Cell padding specifies the space between the cell content and its borders.</a:t>
            </a:r>
          </a:p>
          <a:p>
            <a:r>
              <a:rPr lang="en-US" sz="2800" dirty="0"/>
              <a:t>If you do not specify a padding, the table cells will be displayed without padding. </a:t>
            </a:r>
          </a:p>
          <a:p>
            <a:r>
              <a:rPr lang="en-US" sz="2800" dirty="0"/>
              <a:t>To set the padding, use the </a:t>
            </a:r>
            <a:r>
              <a:rPr lang="en-US" sz="2800" b="1" dirty="0"/>
              <a:t>CSS padding</a:t>
            </a:r>
            <a:r>
              <a:rPr lang="en-US" sz="2800" dirty="0"/>
              <a:t> property:</a:t>
            </a:r>
          </a:p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sz="2800" dirty="0"/>
              <a:t>table, </a:t>
            </a:r>
            <a:r>
              <a:rPr lang="en-US" sz="2800" dirty="0" err="1"/>
              <a:t>th</a:t>
            </a:r>
            <a:r>
              <a:rPr lang="en-US" sz="2800" dirty="0"/>
              <a:t>, td {</a:t>
            </a:r>
            <a:br>
              <a:rPr lang="en-US" sz="2800" dirty="0"/>
            </a:br>
            <a:r>
              <a:rPr lang="en-US" sz="2800" dirty="0"/>
              <a:t>    border: 1px solid black;</a:t>
            </a:r>
            <a:br>
              <a:rPr lang="en-US" sz="2800" dirty="0"/>
            </a:br>
            <a:r>
              <a:rPr lang="en-US" sz="2800" dirty="0"/>
              <a:t>    border-collapse: collapse;</a:t>
            </a:r>
            <a:br>
              <a:rPr lang="en-US" sz="2800" dirty="0"/>
            </a:br>
            <a:r>
              <a:rPr lang="en-US" sz="2800" dirty="0"/>
              <a:t>}</a:t>
            </a:r>
            <a:br>
              <a:rPr lang="en-US" sz="2800" dirty="0"/>
            </a:br>
            <a:r>
              <a:rPr lang="en-US" sz="2800" dirty="0" err="1"/>
              <a:t>th,td</a:t>
            </a:r>
            <a:r>
              <a:rPr lang="en-US" sz="2800" dirty="0"/>
              <a:t> {</a:t>
            </a:r>
            <a:br>
              <a:rPr lang="en-US" sz="2800" dirty="0"/>
            </a:br>
            <a:r>
              <a:rPr lang="en-US" sz="2800" dirty="0"/>
              <a:t>    padding: 15px;</a:t>
            </a:r>
            <a:br>
              <a:rPr lang="en-US" sz="2800" dirty="0"/>
            </a:br>
            <a:r>
              <a:rPr lang="en-US" sz="2800" dirty="0"/>
              <a:t>}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343400"/>
            <a:ext cx="43434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891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764" y="533400"/>
            <a:ext cx="8229600" cy="1143000"/>
          </a:xfrm>
        </p:spPr>
        <p:txBody>
          <a:bodyPr/>
          <a:lstStyle/>
          <a:p>
            <a:r>
              <a:rPr lang="en-US" b="1" dirty="0"/>
              <a:t>Table Headings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1"/>
            <a:ext cx="8229600" cy="5029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&lt;style&gt;</a:t>
            </a:r>
          </a:p>
          <a:p>
            <a:pPr marL="0" indent="0">
              <a:buNone/>
            </a:pPr>
            <a:r>
              <a:rPr lang="en-US" dirty="0"/>
              <a:t>table, </a:t>
            </a:r>
            <a:r>
              <a:rPr lang="en-US" dirty="0" err="1"/>
              <a:t>th</a:t>
            </a:r>
            <a:r>
              <a:rPr lang="en-US" dirty="0"/>
              <a:t>, td {</a:t>
            </a:r>
          </a:p>
          <a:p>
            <a:pPr marL="0" indent="0">
              <a:buNone/>
            </a:pPr>
            <a:r>
              <a:rPr lang="en-US" dirty="0"/>
              <a:t>    border: 1px solid black;</a:t>
            </a:r>
          </a:p>
          <a:p>
            <a:pPr marL="0" indent="0">
              <a:buNone/>
            </a:pPr>
            <a:r>
              <a:rPr lang="en-US" dirty="0"/>
              <a:t>    border-collapse: collapse;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r>
              <a:rPr lang="en-US" dirty="0" err="1"/>
              <a:t>th</a:t>
            </a:r>
            <a:r>
              <a:rPr lang="en-US" dirty="0"/>
              <a:t>, td {</a:t>
            </a:r>
          </a:p>
          <a:p>
            <a:pPr marL="0" indent="0">
              <a:buNone/>
            </a:pPr>
            <a:r>
              <a:rPr lang="en-US" dirty="0"/>
              <a:t>    padding: 5px;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r>
              <a:rPr lang="en-US" dirty="0"/>
              <a:t>&lt;/style&gt;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343400"/>
            <a:ext cx="54864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7418822"/>
      </p:ext>
    </p:extLst>
  </p:cSld>
  <p:clrMapOvr>
    <a:masterClrMapping/>
  </p:clrMapOvr>
</p:sld>
</file>

<file path=ppt/theme/theme1.xml><?xml version="1.0" encoding="utf-8"?>
<a:theme xmlns:a="http://schemas.openxmlformats.org/drawingml/2006/main" name="webpageDevelopm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1014</Words>
  <Application>Microsoft Office PowerPoint</Application>
  <PresentationFormat>On-screen Show (4:3)</PresentationFormat>
  <Paragraphs>156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webpageDevelopment</vt:lpstr>
      <vt:lpstr>Chapter 7</vt:lpstr>
      <vt:lpstr>Defining HTML Tables</vt:lpstr>
      <vt:lpstr>Table Tags</vt:lpstr>
      <vt:lpstr>An HTML Table with a Border Attribute</vt:lpstr>
      <vt:lpstr>Border Attributes</vt:lpstr>
      <vt:lpstr> CSS border property</vt:lpstr>
      <vt:lpstr>Table with Collapsed Borders - CSS</vt:lpstr>
      <vt:lpstr>Cell Padding</vt:lpstr>
      <vt:lpstr>Table Headings</vt:lpstr>
      <vt:lpstr>CSS text-align property:</vt:lpstr>
      <vt:lpstr>Border Spacing</vt:lpstr>
      <vt:lpstr>Table Cells that Span Many Columns</vt:lpstr>
      <vt:lpstr>Table Cells that Span Many Rows</vt:lpstr>
      <vt:lpstr>Table With a Caption</vt:lpstr>
      <vt:lpstr>Different Styles for Different Tables</vt:lpstr>
      <vt:lpstr>id attribute</vt:lpstr>
      <vt:lpstr>add more styles</vt:lpstr>
      <vt:lpstr>HTML &lt;tfoot&gt; Tag</vt:lpstr>
      <vt:lpstr>Definition and Usage</vt:lpstr>
      <vt:lpstr>Tips and Notes</vt:lpstr>
      <vt:lpstr>HTML Table Tags</vt:lpstr>
      <vt:lpstr>Chapter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11</cp:revision>
  <dcterms:created xsi:type="dcterms:W3CDTF">2014-11-22T21:15:59Z</dcterms:created>
  <dcterms:modified xsi:type="dcterms:W3CDTF">2015-05-19T13:07:19Z</dcterms:modified>
</cp:coreProperties>
</file>